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anagan, Sarah" userId="f5e6af9b-e467-4acb-b2ad-85d9bc328799" providerId="ADAL" clId="{C4DAAF00-E8A9-4BB1-A900-A76AC2ADD244}"/>
    <pc:docChg chg="modSld">
      <pc:chgData name="Flanagan, Sarah" userId="f5e6af9b-e467-4acb-b2ad-85d9bc328799" providerId="ADAL" clId="{C4DAAF00-E8A9-4BB1-A900-A76AC2ADD244}" dt="2026-08-27T21:02:04.248" v="832" actId="6549"/>
      <pc:docMkLst>
        <pc:docMk/>
      </pc:docMkLst>
      <pc:sldChg chg="modSp mod">
        <pc:chgData name="Flanagan, Sarah" userId="f5e6af9b-e467-4acb-b2ad-85d9bc328799" providerId="ADAL" clId="{C4DAAF00-E8A9-4BB1-A900-A76AC2ADD244}" dt="2026-08-27T21:02:04.248" v="832" actId="6549"/>
        <pc:sldMkLst>
          <pc:docMk/>
          <pc:sldMk cId="478797332" sldId="256"/>
        </pc:sldMkLst>
        <pc:spChg chg="mod">
          <ac:chgData name="Flanagan, Sarah" userId="f5e6af9b-e467-4acb-b2ad-85d9bc328799" providerId="ADAL" clId="{C4DAAF00-E8A9-4BB1-A900-A76AC2ADD244}" dt="2026-08-27T21:02:04.248" v="832" actId="6549"/>
          <ac:spMkLst>
            <pc:docMk/>
            <pc:sldMk cId="478797332" sldId="256"/>
            <ac:spMk id="13" creationId="{845B910A-8B70-7F79-A8D4-12D524E9B2C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D9904-EAD4-23A0-8F57-9028CACEE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96D74-C123-9991-5C63-D57FC4AB6D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094C5-E547-034D-AE91-D00C08904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AEC80-9D60-8D57-E14D-974ABA40B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335E7-9ADC-F471-3566-F13D1CCDF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148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5F0D3-1DBD-2990-0721-88CD48020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6DB616-D865-79E6-C30D-5E5EF989ED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8B37B-6F90-6C9C-E256-E953487F9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DA79D2-AEA2-6432-B7AD-AB96DD8CB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A6A0C3-C729-5C4E-2D38-1E2C350B0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01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CDB421-BCB1-8E66-E9BD-2163760907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40F0D-25AC-A52F-EE3E-C8B64274A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CF06B-4993-043D-6D85-CF4A9F999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CE656-780C-9FCB-5266-535A1DD65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80287-02E9-09EF-0DEC-22D9E9A51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72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9E752-7C7F-A1CF-F972-71570C69C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F852B-3859-EF6E-9A3E-F69A8E4E9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88FB8-A702-D6A5-DBE9-A7E1A9964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88EEB-FCA9-F1D4-9228-88D87FB7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6B639-0667-3467-297F-E32E4B8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4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3CDF-0F5D-2DD8-AA91-71D2A886E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0E941-68D3-2DFD-B790-ED22235FC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F309B-0679-819C-4AF0-7126984E2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F0488-CE9E-8A60-3122-3690F2F87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596EA-58B7-9FDC-CD03-A175B65A4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584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6F56A-8126-9323-943E-F5F0376B2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0D32E-99CB-CBC6-DA65-09CD89E094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CB773C-9D9E-04D8-7B1B-2F06863F5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838BD-1150-EEB4-C692-FAE75D6EA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FE38E-0C43-2B68-103E-5FF79242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40A81-BE38-3297-2BDA-CCD8026E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862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FED54-DEDD-469E-1F37-E70351105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36127-A48C-6C9A-69AA-99F796835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B3BB1-4C04-A72A-CE02-0E49FA7C1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463E9F-2B36-5C4A-D71F-44174A15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43288B-912E-6398-03CF-AEE8F4FCC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B944E9-DDC0-8263-A79B-795C03EFD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55D0A1-30E8-85F7-A38E-6D3C44665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F604DE-741D-EF9F-252F-19837AB6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10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D8CF-7541-8250-5125-0F5CE45FF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C54A1C-8CB9-E03F-C5AB-5DB4AC5A9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C26064-D7D3-CA60-5DA3-857C91EA6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D43A1-07F1-C22B-02BE-F9E47789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642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9DC681-A473-FF95-AC35-D770721C5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85689C-2E61-5CF8-4799-45D19C91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DEB7-1B6F-E7AD-3A44-45E920BB8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659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70583-1B15-4C78-79C6-2B9537D2E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A5FA2-294D-D35F-92B9-DF93EC82E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C37A4-1307-6585-1A51-064FC728D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074595-DCCF-EB90-55AA-F9F18E3A7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F0D986-CAE1-EAC3-A93F-8622C245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4AA50-82ED-54DC-C531-F1C26317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15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A5994-644E-4B88-6AD6-7452B1892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36C00F-8C2B-B660-3CDA-2D5E757DD5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8881EB-2992-0560-263E-8DAA4A8ED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137C1D-E835-457B-635D-66435AE24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7E18FE-668C-F630-1F03-55CCA2858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026A3-388E-8675-5ECA-F24CB4A6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57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2E039-DF0E-8610-7B6D-6BDCD4EC2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BC39E-E867-A6D5-9B16-B06E3F90C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989FA-38E1-2E66-0002-3DD4DA78A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24526F-7808-427B-8571-1213589901D5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CDCAA-82E6-8CD7-7560-AA391A0C2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A0E85-6474-B464-A0DA-D1C835CF6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F2B323-3DC2-4AE4-A124-7B53D4139C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676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0632D-8797-A2E1-00A7-A2367DFBE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0470" y="-266218"/>
            <a:ext cx="4942457" cy="1291732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2">
                    <a:lumMod val="50000"/>
                    <a:lumOff val="50000"/>
                  </a:schemeClr>
                </a:solidFill>
                <a:latin typeface="Aptos Black" panose="020B0004020202020204" pitchFamily="34" charset="0"/>
              </a:rPr>
              <a:t>Mosaic Variants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DF09DD-09F4-D982-E6C7-4BBC0667B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1350" y="6352639"/>
            <a:ext cx="4572000" cy="478349"/>
          </a:xfrm>
        </p:spPr>
        <p:txBody>
          <a:bodyPr>
            <a:normAutofit/>
          </a:bodyPr>
          <a:lstStyle/>
          <a:p>
            <a:pPr algn="r"/>
            <a:r>
              <a:rPr lang="en-GB" sz="1600" i="1" dirty="0" err="1"/>
              <a:t>HIGenes</a:t>
            </a:r>
            <a:r>
              <a:rPr lang="en-GB" sz="1600" i="1" dirty="0"/>
              <a:t> Slide Library: Last Updated 06/08/2026</a:t>
            </a:r>
          </a:p>
        </p:txBody>
      </p:sp>
      <p:pic>
        <p:nvPicPr>
          <p:cNvPr id="6" name="Picture 5" descr="A blue and black text on a black background&#10;&#10;AI-generated content may be incorrect.">
            <a:extLst>
              <a:ext uri="{FF2B5EF4-FFF2-40B4-BE49-F238E27FC236}">
                <a16:creationId xmlns:a16="http://schemas.microsoft.com/office/drawing/2014/main" id="{093B9634-699F-48CB-B597-7823C3309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412" y="61936"/>
            <a:ext cx="2150321" cy="1001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CE8FE2-8CA3-9F2D-5576-1B42C0DBF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0" t="2391" r="31646" b="3628"/>
          <a:stretch>
            <a:fillRect/>
          </a:stretch>
        </p:blipFill>
        <p:spPr>
          <a:xfrm>
            <a:off x="1412112" y="1025514"/>
            <a:ext cx="4961681" cy="56041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5B910A-8B70-7F79-A8D4-12D524E9B2C1}"/>
              </a:ext>
            </a:extLst>
          </p:cNvPr>
          <p:cNvSpPr txBox="1"/>
          <p:nvPr/>
        </p:nvSpPr>
        <p:spPr>
          <a:xfrm>
            <a:off x="7222603" y="1377388"/>
            <a:ext cx="442152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A genetic change that is present in only some cells</a:t>
            </a:r>
            <a:r>
              <a:rPr lang="en-GB" dirty="0"/>
              <a:t>, is called a </a:t>
            </a:r>
            <a:r>
              <a:rPr lang="en-GB" b="1" dirty="0"/>
              <a:t>mosaic variant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Mosaic variants present in some </a:t>
            </a:r>
            <a:r>
              <a:rPr lang="en-GB" b="1" dirty="0"/>
              <a:t>cells in the pancreas, </a:t>
            </a:r>
            <a:r>
              <a:rPr lang="en-GB" dirty="0"/>
              <a:t>can cause </a:t>
            </a:r>
            <a:r>
              <a:rPr lang="en-GB" b="1" dirty="0"/>
              <a:t>congenital HI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Mosaic variants have been reported in genes like </a:t>
            </a:r>
            <a:r>
              <a:rPr lang="en-GB" b="1" i="1" dirty="0"/>
              <a:t>GCK, HK1,GLUD1, KMT2D, KDM6A, </a:t>
            </a:r>
            <a:r>
              <a:rPr lang="en-GB" b="1" dirty="0"/>
              <a:t>and </a:t>
            </a:r>
            <a:r>
              <a:rPr lang="en-GB" b="1" i="1" dirty="0"/>
              <a:t>ABCC8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Extra-pancreatic features </a:t>
            </a:r>
            <a:r>
              <a:rPr lang="en-GB" dirty="0"/>
              <a:t>associated with some forms of HI will only occur if the mosaic variant </a:t>
            </a:r>
            <a:r>
              <a:rPr lang="en-GB"/>
              <a:t>is in </a:t>
            </a:r>
            <a:r>
              <a:rPr lang="en-GB" dirty="0"/>
              <a:t>the relevant tissue (e.g. hyperammonaemia a kidney phenotype associated with </a:t>
            </a:r>
            <a:r>
              <a:rPr lang="en-GB" i="1" dirty="0"/>
              <a:t>GLUD1-HI</a:t>
            </a:r>
            <a:r>
              <a:rPr lang="en-GB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79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50EA4-CEAA-0039-B375-9ABEB20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857E3-60E7-6111-019D-F7377118AB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98060" y="61936"/>
            <a:ext cx="11720052" cy="963578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2">
                    <a:lumMod val="50000"/>
                    <a:lumOff val="50000"/>
                  </a:schemeClr>
                </a:solidFill>
                <a:latin typeface="Aptos Black" panose="020B0004020202020204" pitchFamily="34" charset="0"/>
              </a:rPr>
              <a:t>Inheritance of Mosaic Variants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9310FB-B3B2-60C8-B87B-A43159B86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1350" y="6352639"/>
            <a:ext cx="4572000" cy="478349"/>
          </a:xfrm>
        </p:spPr>
        <p:txBody>
          <a:bodyPr>
            <a:normAutofit/>
          </a:bodyPr>
          <a:lstStyle/>
          <a:p>
            <a:pPr algn="r"/>
            <a:r>
              <a:rPr lang="en-GB" sz="1600" i="1" dirty="0" err="1"/>
              <a:t>HIGenes</a:t>
            </a:r>
            <a:r>
              <a:rPr lang="en-GB" sz="1600" i="1" dirty="0"/>
              <a:t> Slide Library: Last Updated 06/08/2026</a:t>
            </a:r>
          </a:p>
        </p:txBody>
      </p:sp>
      <p:pic>
        <p:nvPicPr>
          <p:cNvPr id="6" name="Picture 5" descr="A blue and black text on a black background&#10;&#10;AI-generated content may be incorrect.">
            <a:extLst>
              <a:ext uri="{FF2B5EF4-FFF2-40B4-BE49-F238E27FC236}">
                <a16:creationId xmlns:a16="http://schemas.microsoft.com/office/drawing/2014/main" id="{79DACCD2-3870-46A4-5622-456334E4A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412" y="61936"/>
            <a:ext cx="2150321" cy="1001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295D82-2421-87FF-B32E-44C381A7C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8" b="8869"/>
          <a:stretch>
            <a:fillRect/>
          </a:stretch>
        </p:blipFill>
        <p:spPr>
          <a:xfrm>
            <a:off x="1126327" y="1415939"/>
            <a:ext cx="9939346" cy="464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91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5c7bb97-36a2-42dc-941f-9e401157378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D1BBA6E43EB940AFE2B4037F089E66" ma:contentTypeVersion="14" ma:contentTypeDescription="Create a new document." ma:contentTypeScope="" ma:versionID="624dc897ad2e65e6da64c945b0d6890d">
  <xsd:schema xmlns:xsd="http://www.w3.org/2001/XMLSchema" xmlns:xs="http://www.w3.org/2001/XMLSchema" xmlns:p="http://schemas.microsoft.com/office/2006/metadata/properties" xmlns:ns3="75c7bb97-36a2-42dc-941f-9e4011573786" xmlns:ns4="5029b61d-4f41-47b0-8aac-ffe2fc82eb44" targetNamespace="http://schemas.microsoft.com/office/2006/metadata/properties" ma:root="true" ma:fieldsID="229a1ad7ccb8ed4d845c60076a2eb884" ns3:_="" ns4:_="">
    <xsd:import namespace="75c7bb97-36a2-42dc-941f-9e4011573786"/>
    <xsd:import namespace="5029b61d-4f41-47b0-8aac-ffe2fc82eb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_activity" minOccurs="0"/>
                <xsd:element ref="ns3:MediaServiceSearchProperties" minOccurs="0"/>
                <xsd:element ref="ns3:MediaServiceDateTake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c7bb97-36a2-42dc-941f-9e40115737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29b61d-4f41-47b0-8aac-ffe2fc82eb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33C77D-F990-4124-9849-86042E1ADF13}">
  <ds:schemaRefs>
    <ds:schemaRef ds:uri="http://purl.org/dc/dcmitype/"/>
    <ds:schemaRef ds:uri="5029b61d-4f41-47b0-8aac-ffe2fc82eb44"/>
    <ds:schemaRef ds:uri="http://schemas.microsoft.com/office/2006/metadata/properties"/>
    <ds:schemaRef ds:uri="http://purl.org/dc/terms/"/>
    <ds:schemaRef ds:uri="http://www.w3.org/XML/1998/namespace"/>
    <ds:schemaRef ds:uri="75c7bb97-36a2-42dc-941f-9e4011573786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587E388-9AD4-44EE-8F04-588299D78FD7}">
  <ds:schemaRefs>
    <ds:schemaRef ds:uri="5029b61d-4f41-47b0-8aac-ffe2fc82eb44"/>
    <ds:schemaRef ds:uri="75c7bb97-36a2-42dc-941f-9e401157378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B714B98-AF2A-4C05-B719-AFF61548535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103</Words>
  <Application>Microsoft Office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Black</vt:lpstr>
      <vt:lpstr>Aptos Display</vt:lpstr>
      <vt:lpstr>Arial</vt:lpstr>
      <vt:lpstr>Office Theme</vt:lpstr>
      <vt:lpstr>Mosaic Variants</vt:lpstr>
      <vt:lpstr>Inheritance of Mosaic Variants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Ballantine, Maya</dc:creator>
  <cp:lastModifiedBy>Flanagan, Sarah</cp:lastModifiedBy>
  <cp:revision>2</cp:revision>
  <dcterms:created xsi:type="dcterms:W3CDTF">2026-07-10T11:18:12Z</dcterms:created>
  <dcterms:modified xsi:type="dcterms:W3CDTF">2026-08-27T21:02:06Z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0x01010034D1BBA6E43EB940AFE2B4037F089E66</vt:lpwstr>
  </property>
</Properties>
</file>